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58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online.zakon.kz/document/?doc_id=3157739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6381328"/>
            <a:ext cx="4640560" cy="2880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Преподаватель : ТУСУПОВА  А.Ж.</a:t>
            </a:r>
            <a:endParaRPr lang="de-DE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hlinkClick r:id="rId2" tooltip="Кодекс Республики Казахстан об административных правонарушениях от 5 июля 2014 года № 235-V (с изменениями и дополнениями по состоянию на 09.01.2018 г.)"/>
              </a:rPr>
              <a:t>АДМИНИСТРАТИВНЫЕ ПРАВОНАРУШЕНИЯ, ПОСЯГАЮЩИЕ НА СОБСТВЕННОСТЬ</a:t>
            </a:r>
            <a:endParaRPr lang="de-DE" sz="3200" dirty="0"/>
          </a:p>
        </p:txBody>
      </p:sp>
      <p:pic>
        <p:nvPicPr>
          <p:cNvPr id="4" name="Рисунок 3" descr="femida-ezol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2852936"/>
            <a:ext cx="3002301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соответствии с Законом Республики Казахстан от 30 ноября 2015 г. «О республиканском бюджете» на 2016-2018 годы,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>1 месячный расчетный показатель = 2121 </a:t>
            </a:r>
            <a:r>
              <a:rPr lang="ru-RU" b="1" u="sng" dirty="0" err="1" smtClean="0"/>
              <a:t>тг</a:t>
            </a:r>
            <a:r>
              <a:rPr lang="ru-RU" b="1" u="sng" dirty="0" smtClean="0"/>
              <a:t>.</a:t>
            </a:r>
            <a:endParaRPr lang="de-DE" b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Статья 136. Нарушение права государственной собственности на землю</a:t>
            </a:r>
            <a:endParaRPr lang="de-DE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179512" y="620688"/>
            <a:ext cx="2664296" cy="52578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Штраф</a:t>
            </a:r>
          </a:p>
          <a:p>
            <a:r>
              <a:rPr lang="ru-RU" sz="1800" b="1" dirty="0" smtClean="0"/>
              <a:t> </a:t>
            </a:r>
            <a:r>
              <a:rPr lang="ru-RU" sz="1800" dirty="0" smtClean="0"/>
              <a:t>на физических лиц – 75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159075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на должностных лиц, субъектов малого предпринимательства или некоммерческие организации – 100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212100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 на субъектов среднего предпринимательства – 150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318150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на субъектов крупного предпринимательства – 700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1484700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  <a:endParaRPr lang="de-DE" sz="1800" dirty="0"/>
          </a:p>
        </p:txBody>
      </p:sp>
      <p:pic>
        <p:nvPicPr>
          <p:cNvPr id="1026" name="Picture 2" descr="ÐÐ°ÑÑÐ¸Ð½ÐºÐ¸ Ð¿Ð¾ Ð·Ð°Ð¿ÑÐ¾ÑÑ ÑÐ¾Ð±ÑÑÐ²ÐµÐ½Ð½Ð¾ÑÑÑ Ð½Ð° Ð·ÐµÐ¼Ð»Ñ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9781" r="978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/>
              <a:t>штраф на должностных </a:t>
            </a:r>
            <a:r>
              <a:rPr lang="ru-RU" b="0" dirty="0" smtClean="0"/>
              <a:t>лиц – 30 </a:t>
            </a:r>
            <a:r>
              <a:rPr lang="ru-RU" b="0" dirty="0" err="1" smtClean="0"/>
              <a:t>МРП</a:t>
            </a:r>
            <a:r>
              <a:rPr lang="ru-RU" b="0" dirty="0" smtClean="0"/>
              <a:t> (</a:t>
            </a:r>
            <a:r>
              <a:rPr lang="de-DE" b="0" dirty="0" smtClean="0"/>
              <a:t>63630</a:t>
            </a:r>
            <a:r>
              <a:rPr lang="ru-RU" b="0" dirty="0" smtClean="0"/>
              <a:t> </a:t>
            </a:r>
            <a:r>
              <a:rPr lang="ru-RU" b="0" dirty="0" err="1" smtClean="0"/>
              <a:t>тг</a:t>
            </a:r>
            <a:r>
              <a:rPr lang="ru-RU" b="0" dirty="0" smtClean="0"/>
              <a:t>.)</a:t>
            </a:r>
            <a:endParaRPr lang="de-DE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1800" b="0" dirty="0" smtClean="0"/>
              <a:t>повторно в течение года после наложения административного взыскания – 60 </a:t>
            </a:r>
            <a:r>
              <a:rPr lang="ru-RU" sz="1800" b="0" dirty="0" err="1" smtClean="0"/>
              <a:t>МРП</a:t>
            </a:r>
            <a:r>
              <a:rPr lang="ru-RU" sz="1800" b="0" dirty="0" smtClean="0"/>
              <a:t> (</a:t>
            </a:r>
            <a:r>
              <a:rPr lang="de-DE" sz="1800" b="0" dirty="0" smtClean="0"/>
              <a:t>127260</a:t>
            </a:r>
            <a:r>
              <a:rPr lang="ru-RU" sz="1800" b="0" dirty="0" err="1" smtClean="0"/>
              <a:t>тг</a:t>
            </a:r>
            <a:r>
              <a:rPr lang="ru-RU" sz="1800" b="0" dirty="0" smtClean="0"/>
              <a:t>.)</a:t>
            </a:r>
            <a:endParaRPr lang="de-DE" sz="1800" dirty="0"/>
          </a:p>
        </p:txBody>
      </p:sp>
      <p:pic>
        <p:nvPicPr>
          <p:cNvPr id="11" name="Содержимое 10" descr="2017100215130969768_9e186b81-8f50-4723-bf38-df4e7d676f8c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36912"/>
            <a:ext cx="4041775" cy="2284482"/>
          </a:xfrm>
        </p:spPr>
      </p:pic>
      <p:pic>
        <p:nvPicPr>
          <p:cNvPr id="10" name="Содержимое 9" descr="dzy0b7g94f61xce35a82140878308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88024" y="3356992"/>
            <a:ext cx="4038600" cy="2686027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Статья 137. 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</a:t>
            </a:r>
            <a:endParaRPr lang="de-DE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2204864"/>
            <a:ext cx="2664296" cy="9906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Статья 138. Уничтожение специальных знаков</a:t>
            </a:r>
            <a:endParaRPr lang="de-DE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539552" y="1772816"/>
            <a:ext cx="2362200" cy="414496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предупреждение или штраф на физических лиц – 3 </a:t>
            </a:r>
            <a:r>
              <a:rPr lang="ru-RU" sz="1600" dirty="0" err="1" smtClean="0"/>
              <a:t>МРП</a:t>
            </a:r>
            <a:r>
              <a:rPr lang="ru-RU" sz="1600" dirty="0" smtClean="0"/>
              <a:t> (</a:t>
            </a:r>
            <a:r>
              <a:rPr lang="de-DE" sz="1600" dirty="0" smtClean="0"/>
              <a:t>6363</a:t>
            </a:r>
            <a:r>
              <a:rPr lang="ru-RU" sz="1600" dirty="0" err="1" smtClean="0"/>
              <a:t>тг</a:t>
            </a:r>
            <a:r>
              <a:rPr lang="ru-RU" sz="1600" dirty="0" smtClean="0"/>
              <a:t>.)</a:t>
            </a:r>
          </a:p>
          <a:p>
            <a:r>
              <a:rPr lang="ru-RU" sz="1600" dirty="0" smtClean="0"/>
              <a:t>на должностных лиц, субъектов малого предпринимательства или некоммерческие организации – 10 </a:t>
            </a:r>
            <a:r>
              <a:rPr lang="ru-RU" sz="1600" dirty="0" err="1" smtClean="0"/>
              <a:t>МРП</a:t>
            </a:r>
            <a:r>
              <a:rPr lang="ru-RU" sz="1600" dirty="0" smtClean="0"/>
              <a:t> (21210 </a:t>
            </a:r>
            <a:r>
              <a:rPr lang="ru-RU" sz="1600" dirty="0" err="1" smtClean="0"/>
              <a:t>тг</a:t>
            </a:r>
            <a:r>
              <a:rPr lang="ru-RU" sz="1600" dirty="0" smtClean="0"/>
              <a:t>.)</a:t>
            </a:r>
          </a:p>
          <a:p>
            <a:r>
              <a:rPr lang="ru-RU" sz="1600" dirty="0" smtClean="0"/>
              <a:t>на субъектов среднего предпринимательства – 30 </a:t>
            </a:r>
            <a:r>
              <a:rPr lang="ru-RU" sz="1600" dirty="0" err="1" smtClean="0"/>
              <a:t>МРП</a:t>
            </a:r>
            <a:r>
              <a:rPr lang="ru-RU" sz="1600" dirty="0" smtClean="0"/>
              <a:t> (</a:t>
            </a:r>
            <a:r>
              <a:rPr lang="de-DE" sz="1600" dirty="0" smtClean="0"/>
              <a:t>6363</a:t>
            </a:r>
            <a:r>
              <a:rPr lang="ru-RU" sz="1600" dirty="0" smtClean="0"/>
              <a:t>0 </a:t>
            </a:r>
            <a:r>
              <a:rPr lang="ru-RU" sz="1600" dirty="0" err="1" smtClean="0"/>
              <a:t>тг</a:t>
            </a:r>
            <a:r>
              <a:rPr lang="ru-RU" sz="1600" dirty="0" smtClean="0"/>
              <a:t>.)</a:t>
            </a:r>
          </a:p>
          <a:p>
            <a:r>
              <a:rPr lang="ru-RU" sz="1600" dirty="0" smtClean="0"/>
              <a:t>на субъектов крупного предпринимательства – 50 </a:t>
            </a:r>
            <a:r>
              <a:rPr lang="ru-RU" sz="1600" dirty="0" err="1" smtClean="0"/>
              <a:t>МРП</a:t>
            </a:r>
            <a:r>
              <a:rPr lang="ru-RU" sz="1600" dirty="0" smtClean="0"/>
              <a:t> (</a:t>
            </a:r>
            <a:r>
              <a:rPr lang="de-DE" sz="1600" dirty="0" smtClean="0"/>
              <a:t>106050</a:t>
            </a:r>
            <a:r>
              <a:rPr lang="ru-RU" sz="1600" dirty="0" smtClean="0"/>
              <a:t> </a:t>
            </a:r>
            <a:r>
              <a:rPr lang="ru-RU" sz="1600" dirty="0" err="1" smtClean="0"/>
              <a:t>тг</a:t>
            </a:r>
            <a:r>
              <a:rPr lang="ru-RU" sz="1600" dirty="0" smtClean="0"/>
              <a:t>.)</a:t>
            </a:r>
          </a:p>
          <a:p>
            <a:endParaRPr lang="ru-RU" sz="1600" dirty="0" smtClean="0"/>
          </a:p>
        </p:txBody>
      </p:sp>
      <p:pic>
        <p:nvPicPr>
          <p:cNvPr id="9" name="Рисунок 8" descr="Mezhevy-e-zna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284984"/>
            <a:ext cx="2952328" cy="28337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059832" y="4725144"/>
            <a:ext cx="5867400" cy="12192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Статья 139. Нарушение права государственной собственности на недра</a:t>
            </a:r>
            <a:endParaRPr lang="de-DE" dirty="0"/>
          </a:p>
        </p:txBody>
      </p:sp>
      <p:sp>
        <p:nvSpPr>
          <p:cNvPr id="9" name="Рисунок 8"/>
          <p:cNvSpPr>
            <a:spLocks noGrp="1"/>
          </p:cNvSpPr>
          <p:nvPr>
            <p:ph type="pic" idx="1"/>
          </p:nvPr>
        </p:nvSpPr>
        <p:spPr>
          <a:xfrm>
            <a:off x="2987824" y="836712"/>
            <a:ext cx="5867400" cy="4267200"/>
          </a:xfrm>
        </p:spPr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179512" y="990600"/>
            <a:ext cx="2736304" cy="5257800"/>
          </a:xfrm>
        </p:spPr>
        <p:txBody>
          <a:bodyPr>
            <a:normAutofit lnSpcReduction="10000"/>
          </a:bodyPr>
          <a:lstStyle/>
          <a:p>
            <a:r>
              <a:rPr lang="ru-RU" sz="1800" b="1" dirty="0" smtClean="0"/>
              <a:t>Штраф</a:t>
            </a:r>
          </a:p>
          <a:p>
            <a:r>
              <a:rPr lang="ru-RU" sz="1800" b="1" dirty="0" smtClean="0"/>
              <a:t> </a:t>
            </a:r>
            <a:r>
              <a:rPr lang="ru-RU" sz="1800" dirty="0" smtClean="0"/>
              <a:t>на физических лиц – 50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106050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на должностных лиц, субъектов малого предпринимательства или некоммерческие организации – 100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212100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 на субъектов среднего предпринимательства – 150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318150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на субъектов крупного предпринимательства – 500 </a:t>
            </a:r>
            <a:r>
              <a:rPr lang="ru-RU" sz="1800" dirty="0" err="1" smtClean="0"/>
              <a:t>МРП</a:t>
            </a:r>
            <a:r>
              <a:rPr lang="ru-RU" sz="1800" dirty="0" smtClean="0"/>
              <a:t> (</a:t>
            </a:r>
            <a:r>
              <a:rPr lang="de-DE" sz="1800" dirty="0" smtClean="0"/>
              <a:t>1060500</a:t>
            </a:r>
            <a:r>
              <a:rPr lang="ru-RU" sz="1800" dirty="0" smtClean="0"/>
              <a:t> </a:t>
            </a:r>
            <a:r>
              <a:rPr lang="ru-RU" sz="1800" dirty="0" err="1" smtClean="0"/>
              <a:t>тг</a:t>
            </a:r>
            <a:r>
              <a:rPr lang="ru-RU" sz="1800" dirty="0" smtClean="0"/>
              <a:t>.)</a:t>
            </a:r>
            <a:endParaRPr lang="de-DE" sz="1800" dirty="0" smtClean="0"/>
          </a:p>
          <a:p>
            <a:endParaRPr lang="de-DE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692696"/>
            <a:ext cx="57606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повторно в течение года после наложения административного взыскания</a:t>
            </a:r>
          </a:p>
          <a:p>
            <a:r>
              <a:rPr lang="ru-RU" b="1" dirty="0" smtClean="0"/>
              <a:t>Штраф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на физических лиц – 100 </a:t>
            </a:r>
            <a:r>
              <a:rPr lang="ru-RU" dirty="0" err="1" smtClean="0"/>
              <a:t>МРП</a:t>
            </a:r>
            <a:r>
              <a:rPr lang="ru-RU" dirty="0" smtClean="0"/>
              <a:t> (</a:t>
            </a:r>
            <a:r>
              <a:rPr lang="de-DE" dirty="0" smtClean="0"/>
              <a:t>212100</a:t>
            </a:r>
            <a:r>
              <a:rPr lang="ru-RU" dirty="0" smtClean="0"/>
              <a:t> </a:t>
            </a:r>
            <a:r>
              <a:rPr lang="ru-RU" dirty="0" err="1" smtClean="0"/>
              <a:t>тг</a:t>
            </a:r>
            <a:r>
              <a:rPr lang="ru-RU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 должностных лиц, субъектов малого предпринимательства или некоммерческие организации – 150 </a:t>
            </a:r>
            <a:r>
              <a:rPr lang="ru-RU" dirty="0" err="1" smtClean="0"/>
              <a:t>МРП</a:t>
            </a:r>
            <a:r>
              <a:rPr lang="ru-RU" dirty="0" smtClean="0"/>
              <a:t> (</a:t>
            </a:r>
            <a:r>
              <a:rPr lang="de-DE" dirty="0" smtClean="0"/>
              <a:t>318150</a:t>
            </a:r>
            <a:r>
              <a:rPr lang="ru-RU" dirty="0" smtClean="0"/>
              <a:t> </a:t>
            </a:r>
            <a:r>
              <a:rPr lang="ru-RU" dirty="0" err="1" smtClean="0"/>
              <a:t>тг</a:t>
            </a:r>
            <a:r>
              <a:rPr lang="ru-RU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 на субъектов среднего предпринимательства – 200 </a:t>
            </a:r>
            <a:r>
              <a:rPr lang="ru-RU" dirty="0" err="1" smtClean="0"/>
              <a:t>МРП</a:t>
            </a:r>
            <a:r>
              <a:rPr lang="ru-RU" dirty="0" smtClean="0"/>
              <a:t> (</a:t>
            </a:r>
            <a:r>
              <a:rPr lang="de-DE" dirty="0" smtClean="0"/>
              <a:t>1484700</a:t>
            </a:r>
            <a:r>
              <a:rPr lang="ru-RU" dirty="0" smtClean="0"/>
              <a:t> </a:t>
            </a:r>
            <a:r>
              <a:rPr lang="ru-RU" dirty="0" err="1" smtClean="0"/>
              <a:t>тг</a:t>
            </a:r>
            <a:r>
              <a:rPr lang="ru-RU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 субъектов крупного предпринимательства – 700 </a:t>
            </a:r>
            <a:r>
              <a:rPr lang="ru-RU" dirty="0" err="1" smtClean="0"/>
              <a:t>МРП</a:t>
            </a:r>
            <a:r>
              <a:rPr lang="ru-RU" dirty="0" smtClean="0"/>
              <a:t> (</a:t>
            </a:r>
            <a:r>
              <a:rPr lang="de-DE" dirty="0" smtClean="0"/>
              <a:t>1484700</a:t>
            </a:r>
            <a:r>
              <a:rPr lang="ru-RU" dirty="0" smtClean="0"/>
              <a:t> </a:t>
            </a:r>
            <a:r>
              <a:rPr lang="ru-RU" dirty="0" err="1" smtClean="0"/>
              <a:t>тг</a:t>
            </a:r>
            <a:r>
              <a:rPr lang="ru-RU" dirty="0" smtClean="0"/>
              <a:t>.)</a:t>
            </a:r>
            <a:endParaRPr lang="de-DE" dirty="0" smtClean="0"/>
          </a:p>
          <a:p>
            <a:endParaRPr lang="ru-RU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0" y="2276872"/>
            <a:ext cx="4163888" cy="196572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1900" dirty="0" smtClean="0"/>
              <a:t>Выборочная отработка участков месторождения, приведшая к ухудшению качества оставшихся запасов, необоснованным </a:t>
            </a:r>
            <a:r>
              <a:rPr lang="ru-RU" sz="1900" dirty="0" err="1" smtClean="0"/>
              <a:t>сверхпроектным</a:t>
            </a:r>
            <a:r>
              <a:rPr lang="ru-RU" sz="1900" dirty="0" smtClean="0"/>
              <a:t> и сверхнормативным потерям полезных ископаемых</a:t>
            </a:r>
            <a:endParaRPr lang="de-DE" sz="1900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860032" y="2492896"/>
            <a:ext cx="4038600" cy="3822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/>
              <a:t>Штраф</a:t>
            </a:r>
          </a:p>
          <a:p>
            <a:r>
              <a:rPr lang="ru-RU" sz="1900" dirty="0" smtClean="0"/>
              <a:t>на субъектов малого предпринимательства – 150 </a:t>
            </a:r>
            <a:r>
              <a:rPr lang="ru-RU" sz="1900" dirty="0" err="1" smtClean="0"/>
              <a:t>МРП</a:t>
            </a:r>
            <a:r>
              <a:rPr lang="ru-RU" sz="1900" dirty="0" smtClean="0"/>
              <a:t> (</a:t>
            </a:r>
            <a:r>
              <a:rPr lang="de-DE" sz="1900" dirty="0" smtClean="0"/>
              <a:t>318150</a:t>
            </a:r>
            <a:r>
              <a:rPr lang="ru-RU" sz="1900" dirty="0" smtClean="0"/>
              <a:t> </a:t>
            </a:r>
            <a:r>
              <a:rPr lang="ru-RU" sz="1900" dirty="0" err="1" smtClean="0"/>
              <a:t>тг</a:t>
            </a:r>
            <a:r>
              <a:rPr lang="ru-RU" sz="1900" dirty="0" smtClean="0"/>
              <a:t>.)</a:t>
            </a:r>
            <a:endParaRPr lang="ru-RU" sz="1900" b="1" dirty="0" smtClean="0"/>
          </a:p>
          <a:p>
            <a:pPr>
              <a:buFont typeface="Arial" pitchFamily="34" charset="0"/>
              <a:buChar char="•"/>
            </a:pPr>
            <a:r>
              <a:rPr lang="ru-RU" sz="1900" dirty="0" smtClean="0"/>
              <a:t> на субъектов среднего предпринимательства – 200 </a:t>
            </a:r>
            <a:r>
              <a:rPr lang="ru-RU" sz="1900" dirty="0" err="1" smtClean="0"/>
              <a:t>МРП</a:t>
            </a:r>
            <a:r>
              <a:rPr lang="ru-RU" sz="1900" dirty="0" smtClean="0"/>
              <a:t> (</a:t>
            </a:r>
            <a:r>
              <a:rPr lang="de-DE" sz="1900" dirty="0" smtClean="0"/>
              <a:t>1484700</a:t>
            </a:r>
            <a:r>
              <a:rPr lang="ru-RU" sz="1900" dirty="0" smtClean="0"/>
              <a:t> </a:t>
            </a:r>
            <a:r>
              <a:rPr lang="ru-RU" sz="1900" dirty="0" err="1" smtClean="0"/>
              <a:t>тг</a:t>
            </a:r>
            <a:r>
              <a:rPr lang="ru-RU" sz="19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900" dirty="0" smtClean="0"/>
              <a:t>на субъектов крупного предпринимательства – 1000 </a:t>
            </a:r>
            <a:r>
              <a:rPr lang="ru-RU" sz="1900" dirty="0" err="1" smtClean="0"/>
              <a:t>МРП</a:t>
            </a:r>
            <a:r>
              <a:rPr lang="ru-RU" sz="1900" dirty="0" smtClean="0"/>
              <a:t> (2121000 </a:t>
            </a:r>
            <a:r>
              <a:rPr lang="ru-RU" sz="1900" dirty="0" err="1" smtClean="0"/>
              <a:t>тг</a:t>
            </a:r>
            <a:r>
              <a:rPr lang="ru-RU" sz="1900" dirty="0" smtClean="0"/>
              <a:t>.)</a:t>
            </a:r>
            <a:endParaRPr lang="de-DE" sz="1900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Статья 140. Выборочная отработка участков месторождения</a:t>
            </a:r>
            <a:endParaRPr lang="de-DE" sz="2400" dirty="0"/>
          </a:p>
        </p:txBody>
      </p:sp>
      <p:pic>
        <p:nvPicPr>
          <p:cNvPr id="10" name="Рисунок 9" descr="huge_a6cdebbe-f063-4452-9f00-4658434eb97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293096"/>
            <a:ext cx="3197709" cy="20105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900" b="1" dirty="0" smtClean="0"/>
              <a:t>Штраф</a:t>
            </a:r>
          </a:p>
          <a:p>
            <a:r>
              <a:rPr lang="ru-RU" sz="1900" dirty="0" smtClean="0"/>
              <a:t>на субъектов малого предпринимательства – 100 </a:t>
            </a:r>
            <a:r>
              <a:rPr lang="ru-RU" sz="1900" dirty="0" err="1" smtClean="0"/>
              <a:t>МРП</a:t>
            </a:r>
            <a:r>
              <a:rPr lang="ru-RU" sz="1900" dirty="0" smtClean="0"/>
              <a:t> (</a:t>
            </a:r>
            <a:r>
              <a:rPr lang="de-DE" sz="1900" dirty="0" smtClean="0"/>
              <a:t>212100</a:t>
            </a:r>
            <a:r>
              <a:rPr lang="ru-RU" sz="1900" dirty="0" smtClean="0"/>
              <a:t> </a:t>
            </a:r>
            <a:r>
              <a:rPr lang="ru-RU" sz="1900" dirty="0" err="1" smtClean="0"/>
              <a:t>тг</a:t>
            </a:r>
            <a:r>
              <a:rPr lang="ru-RU" sz="1900" dirty="0" smtClean="0"/>
              <a:t>.)</a:t>
            </a:r>
            <a:endParaRPr lang="ru-RU" sz="1900" b="1" dirty="0" smtClean="0"/>
          </a:p>
          <a:p>
            <a:pPr>
              <a:buFont typeface="Arial" pitchFamily="34" charset="0"/>
              <a:buChar char="•"/>
            </a:pPr>
            <a:r>
              <a:rPr lang="ru-RU" sz="1900" dirty="0" smtClean="0"/>
              <a:t> на субъектов среднего предпринимательства – 150 </a:t>
            </a:r>
            <a:r>
              <a:rPr lang="ru-RU" sz="1900" dirty="0" err="1" smtClean="0"/>
              <a:t>МРП</a:t>
            </a:r>
            <a:r>
              <a:rPr lang="ru-RU" sz="1900" dirty="0" smtClean="0"/>
              <a:t> (</a:t>
            </a:r>
            <a:r>
              <a:rPr lang="de-DE" sz="1900" dirty="0" smtClean="0"/>
              <a:t>318150</a:t>
            </a:r>
            <a:r>
              <a:rPr lang="ru-RU" sz="1900" dirty="0" smtClean="0"/>
              <a:t> </a:t>
            </a:r>
            <a:r>
              <a:rPr lang="ru-RU" sz="1900" dirty="0" err="1" smtClean="0"/>
              <a:t>тг</a:t>
            </a:r>
            <a:r>
              <a:rPr lang="ru-RU" sz="1900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1900" dirty="0" smtClean="0"/>
              <a:t>на субъектов крупного предпринимательства – 1000 </a:t>
            </a:r>
            <a:r>
              <a:rPr lang="ru-RU" sz="1900" dirty="0" err="1" smtClean="0"/>
              <a:t>МРП</a:t>
            </a:r>
            <a:r>
              <a:rPr lang="ru-RU" sz="1900" dirty="0" smtClean="0"/>
              <a:t> (2121000 </a:t>
            </a:r>
            <a:r>
              <a:rPr lang="ru-RU" sz="1900" dirty="0" err="1" smtClean="0"/>
              <a:t>тг</a:t>
            </a:r>
            <a:r>
              <a:rPr lang="ru-RU" sz="1900" dirty="0" smtClean="0"/>
              <a:t>.)</a:t>
            </a:r>
            <a:endParaRPr lang="de-DE" sz="1900" dirty="0" smtClean="0"/>
          </a:p>
          <a:p>
            <a:endParaRPr lang="de-DE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932040" y="2276872"/>
            <a:ext cx="4038600" cy="16561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1800" dirty="0" smtClean="0"/>
              <a:t>Несоблюдение проектных решений по отработке участков месторождения, повлекшее причинение вреда окружающей среде</a:t>
            </a:r>
            <a:endParaRPr lang="de-DE" sz="18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Статья 140. Выборочная отработка участков месторождения</a:t>
            </a:r>
            <a:endParaRPr lang="de-DE" sz="2400" dirty="0"/>
          </a:p>
        </p:txBody>
      </p:sp>
      <p:pic>
        <p:nvPicPr>
          <p:cNvPr id="7" name="Рисунок 6" descr="105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933056"/>
            <a:ext cx="3372543" cy="224484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314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АДМИНИСТРАТИВНЫЕ ПРАВОНАРУШЕНИЯ, ПОСЯГАЮЩИЕ НА СОБСТВЕННОСТЬ</vt:lpstr>
      <vt:lpstr>В соответствии с Законом Республики Казахстан от 30 ноября 2015 г. «О республиканском бюджете» на 2016-2018 годы,   1 месячный расчетный показатель = 2121 тг.</vt:lpstr>
      <vt:lpstr>Статья 136. Нарушение права государственной собственности на землю</vt:lpstr>
      <vt:lpstr>Статья 137. 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</vt:lpstr>
      <vt:lpstr>Статья 138. Уничтожение специальных знаков</vt:lpstr>
      <vt:lpstr> Статья 139. Нарушение права государственной собственности на недра</vt:lpstr>
      <vt:lpstr>Статья 140. Выборочная отработка участков месторождения</vt:lpstr>
      <vt:lpstr>Статья 140. Выборочная отработка участков месторождения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ПРАВОНАРУШЕНИЯ, ПОСЯГАЮЩИЕ НА СОБСТВЕННОСТЬ</dc:title>
  <dc:creator>Aliya Uni</dc:creator>
  <cp:lastModifiedBy>Almagul</cp:lastModifiedBy>
  <cp:revision>7</cp:revision>
  <dcterms:created xsi:type="dcterms:W3CDTF">2018-04-19T17:16:06Z</dcterms:created>
  <dcterms:modified xsi:type="dcterms:W3CDTF">2019-05-19T10:51:24Z</dcterms:modified>
</cp:coreProperties>
</file>